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4" r:id="rId4"/>
    <p:sldId id="260" r:id="rId5"/>
    <p:sldId id="257" r:id="rId6"/>
    <p:sldId id="258" r:id="rId7"/>
    <p:sldId id="259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5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numCol="1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numCol="1"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 numCol="1"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747B1E0-F476-4322-AA53-0018286DBC2F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938E9944-B6E8-44FA-B3BC-28C8F3B97A63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9D6BA2A-22AB-40C3-A6FE-08AE8F5EAD50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1399E97-DADD-4C08-B07A-21ABC2EC9C0C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79426430-5DC0-47CA-BF30-F2CEF34F1CCC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762E9D0-9F88-4809-9326-E87DB6BC4685}" type="datetime1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E6DBD937-36D5-440B-91A0-6786F6EDBFCD}" type="datetime1">
              <a:rPr lang="en-US" smtClean="0"/>
              <a:t>10/6/2018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E1AD020A-2292-4331-AC54-713AADF8BC0C}" type="datetime1">
              <a:rPr lang="en-US" smtClean="0"/>
              <a:t>10/6/2018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C19A559-F34C-48D0-A2A2-37B0B078BBAB}" type="datetime1">
              <a:rPr lang="en-US" smtClean="0"/>
              <a:t>10/6/2018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3F9AB5B2-44EC-4F73-968D-750C1952CA62}" type="datetime1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0F3D9984-D554-4F72-BAB6-CB2CCA8D58F4}" type="datetime1">
              <a:rPr lang="en-US" smtClean="0"/>
              <a:t>10/6/2018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t>10/6/2018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ncmea.net/sections-2/high-school-choral/programs/all-state-choral-festiv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programs/all-state-choral-festiv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programs/music-performance-adjudication-mp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programs/music-performance-adjudication-mpa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programs/music-performance-adjudication-mp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8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6.xml"/><Relationship Id="rId5" Type="http://schemas.openxmlformats.org/officeDocument/2006/relationships/slide" Target="slide7.xml"/><Relationship Id="rId15" Type="http://schemas.openxmlformats.org/officeDocument/2006/relationships/slide" Target="slide20.xml"/><Relationship Id="rId10" Type="http://schemas.openxmlformats.org/officeDocument/2006/relationships/slide" Target="slide15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edpuzzle.com/" TargetMode="External"/><Relationship Id="rId3" Type="http://schemas.openxmlformats.org/officeDocument/2006/relationships/hyperlink" Target="https://www.edmodo.com/" TargetMode="External"/><Relationship Id="rId7" Type="http://schemas.openxmlformats.org/officeDocument/2006/relationships/hyperlink" Target="https://www.musictheory.net/" TargetMode="External"/><Relationship Id="rId12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mind.com/" TargetMode="External"/><Relationship Id="rId11" Type="http://schemas.openxmlformats.org/officeDocument/2006/relationships/hyperlink" Target="https://www.audacityteam.org/download/" TargetMode="External"/><Relationship Id="rId5" Type="http://schemas.openxmlformats.org/officeDocument/2006/relationships/hyperlink" Target="https://www.weebly.com/" TargetMode="External"/><Relationship Id="rId10" Type="http://schemas.openxmlformats.org/officeDocument/2006/relationships/hyperlink" Target="https://classroom.google.com/" TargetMode="External"/><Relationship Id="rId4" Type="http://schemas.openxmlformats.org/officeDocument/2006/relationships/hyperlink" Target="https://flipgrid.com/" TargetMode="External"/><Relationship Id="rId9" Type="http://schemas.openxmlformats.org/officeDocument/2006/relationships/hyperlink" Target="https://www.thinglink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nafme.org/membership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cmeachoral.org/" TargetMode="External"/><Relationship Id="rId2" Type="http://schemas.openxmlformats.org/officeDocument/2006/relationships/hyperlink" Target="http://www.ncmea.net/sections-2/high-school-chor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s://www.ncmea.net/programs/mentoring-progra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ncmea.net/sections-2/high-school-choral/program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ncmeachoral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en-US" dirty="0" smtClean="0"/>
              <a:t>High School Choral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en-US" dirty="0" smtClean="0"/>
              <a:t>New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075"/>
            <a:ext cx="10572750" cy="1075681"/>
          </a:xfrm>
        </p:spPr>
        <p:txBody>
          <a:bodyPr numCol="1"/>
          <a:lstStyle/>
          <a:p>
            <a:r>
              <a:rPr lang="en-US" dirty="0" smtClean="0"/>
              <a:t>Honors Chorus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6849"/>
            <a:ext cx="10572750" cy="5034131"/>
          </a:xfrm>
        </p:spPr>
        <p:txBody>
          <a:bodyPr numCol="1">
            <a:normAutofit fontScale="92500" lnSpcReduction="20000"/>
          </a:bodyPr>
          <a:lstStyle/>
          <a:p>
            <a:r>
              <a:rPr lang="en-US" sz="2400" dirty="0" smtClean="0">
                <a:latin typeface="+mj-lt"/>
              </a:rPr>
              <a:t>Auditions (about 6 minutes) include: Vocalizing (for range only), Singing vocal part from audition piece, and sight singing (tracks are available for download to practice the sight singing audition process)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Audition results will be sent by email, send $20.00 registration fee per student postmarked by Honors Chorus Coordinator’s designated postmark deadline.</a:t>
            </a:r>
          </a:p>
          <a:p>
            <a:endParaRPr lang="en-US" sz="1100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+mj-lt"/>
              </a:rPr>
              <a:t>** For Schools with Seated Singers **</a:t>
            </a:r>
            <a:endParaRPr lang="en-US" sz="2000" b="1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J.W. Pepper will send music packets directly to your school – you don’t have to order, but you do have to pay! You may need to secure a PO number.</a:t>
            </a:r>
            <a:endParaRPr lang="en-US" sz="2400" dirty="0"/>
          </a:p>
          <a:p>
            <a:endParaRPr lang="en-US" sz="11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Honors Chorus convenes Saturday and Sunday at the beginning of Conference (early November in Winston Salem) </a:t>
            </a:r>
          </a:p>
          <a:p>
            <a:endParaRPr lang="en-US" sz="11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Singers are mixed and screened – so make sure your students know their stuff!</a:t>
            </a:r>
          </a:p>
          <a:p>
            <a:endParaRPr lang="en-US" sz="1100" dirty="0" smtClean="0">
              <a:latin typeface="+mj-lt"/>
            </a:endParaRPr>
          </a:p>
          <a:p>
            <a:r>
              <a:rPr lang="en-US" sz="2400" dirty="0" smtClean="0">
                <a:latin typeface="+mj-lt"/>
                <a:hlinkClick r:id="rId2"/>
              </a:rPr>
              <a:t>http://www.ncmea.net/sections-2/high-school-choral/</a:t>
            </a:r>
            <a:r>
              <a:rPr lang="en-US" sz="2400" dirty="0" smtClean="0">
                <a:latin typeface="+mj-lt"/>
              </a:rPr>
              <a:t> for details</a:t>
            </a: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r>
              <a:rPr lang="en-US" sz="2400" dirty="0" smtClean="0">
                <a:latin typeface="+mj-lt"/>
                <a:hlinkClick r:id="rId3" action="ppaction://hlinksldjump"/>
              </a:rPr>
              <a:t>Contents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398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Honors Chorus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7872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Chair: Ross Broadway </a:t>
            </a:r>
            <a:r>
              <a:rPr lang="en-US" dirty="0"/>
              <a:t>-  </a:t>
            </a:r>
            <a:r>
              <a:rPr lang="en-US" dirty="0" smtClean="0"/>
              <a:t>nchonorschorus@gmail.com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East Audition – Thursday, September 26, Meredith College</a:t>
            </a:r>
            <a:endParaRPr lang="en-US" sz="1600" dirty="0" smtClean="0"/>
          </a:p>
          <a:p>
            <a:r>
              <a:rPr lang="en-US" dirty="0" smtClean="0"/>
              <a:t>Central Audition – Friday, September 27, UNC-G</a:t>
            </a:r>
            <a:endParaRPr lang="en-US" sz="1600" dirty="0" smtClean="0"/>
          </a:p>
          <a:p>
            <a:r>
              <a:rPr lang="en-US" dirty="0" smtClean="0"/>
              <a:t>West Audition – Saturday, September 28, St. Luke’s UMC</a:t>
            </a:r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Rehearsals: November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and 10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sz="1100" dirty="0" smtClean="0"/>
          </a:p>
          <a:p>
            <a:r>
              <a:rPr lang="en-US" dirty="0" smtClean="0"/>
              <a:t>Performance: November 10, 2019 at UNCSA Stevens Center, Winston-Salem, NC, 3 p.m. – free of charge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Contents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1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All-State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6635"/>
          </a:xfrm>
        </p:spPr>
        <p:txBody>
          <a:bodyPr numCol="1">
            <a:normAutofit fontScale="92500"/>
          </a:bodyPr>
          <a:lstStyle/>
          <a:p>
            <a:r>
              <a:rPr lang="en-US" dirty="0"/>
              <a:t>T</a:t>
            </a:r>
            <a:r>
              <a:rPr lang="en-US" dirty="0" smtClean="0"/>
              <a:t>o benefit NEW TEACHERS, deadline for registration is December 1</a:t>
            </a:r>
          </a:p>
          <a:p>
            <a:r>
              <a:rPr lang="en-US" dirty="0" smtClean="0"/>
              <a:t>Register at </a:t>
            </a:r>
            <a:r>
              <a:rPr lang="en-US" dirty="0" smtClean="0">
                <a:hlinkClick r:id="rId2"/>
              </a:rPr>
              <a:t>https://www.ncmea.net/sections-2/high-school-choral/programs/all-state-choral-festival/</a:t>
            </a:r>
            <a:endParaRPr lang="en-US" dirty="0" smtClean="0"/>
          </a:p>
          <a:p>
            <a:pPr lvl="0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$30.00 non-refundable registration fee for each choir</a:t>
            </a:r>
          </a:p>
          <a:p>
            <a:pPr lvl="0">
              <a:buClr>
                <a:srgbClr val="637052"/>
              </a:buClr>
            </a:pPr>
            <a:r>
              <a:rPr lang="en-US" dirty="0" smtClean="0">
                <a:solidFill>
                  <a:srgbClr val="000000"/>
                </a:solidFill>
              </a:rPr>
              <a:t>These fees </a:t>
            </a:r>
            <a:r>
              <a:rPr lang="en-US" dirty="0">
                <a:solidFill>
                  <a:srgbClr val="000000"/>
                </a:solidFill>
              </a:rPr>
              <a:t>will be applied to your </a:t>
            </a:r>
            <a:r>
              <a:rPr lang="en-US" dirty="0" smtClean="0">
                <a:solidFill>
                  <a:srgbClr val="000000"/>
                </a:solidFill>
              </a:rPr>
              <a:t>total </a:t>
            </a:r>
            <a:r>
              <a:rPr lang="en-US" dirty="0">
                <a:solidFill>
                  <a:srgbClr val="000000"/>
                </a:solidFill>
              </a:rPr>
              <a:t>fees</a:t>
            </a:r>
            <a:r>
              <a:rPr lang="en-US" dirty="0" smtClean="0">
                <a:solidFill>
                  <a:srgbClr val="000000"/>
                </a:solidFill>
              </a:rPr>
              <a:t>, which are </a:t>
            </a:r>
            <a:r>
              <a:rPr lang="en-US" dirty="0">
                <a:solidFill>
                  <a:srgbClr val="000000"/>
                </a:solidFill>
              </a:rPr>
              <a:t>$30.00 per seated student due by All-State Coordinator’s designated postmark deadline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Allotments are assigned by enrollment. You’ll know by Feb. 1</a:t>
            </a:r>
          </a:p>
          <a:p>
            <a:pPr lvl="0">
              <a:buClr>
                <a:srgbClr val="637052"/>
              </a:buClr>
            </a:pPr>
            <a:r>
              <a:rPr lang="en-US" dirty="0" smtClean="0">
                <a:solidFill>
                  <a:srgbClr val="000000"/>
                </a:solidFill>
              </a:rPr>
              <a:t>When submitting chorus program enrollment, count </a:t>
            </a:r>
            <a:r>
              <a:rPr lang="en-US" dirty="0">
                <a:solidFill>
                  <a:srgbClr val="000000"/>
                </a:solidFill>
              </a:rPr>
              <a:t>each student only once no matter how many classes they are in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</a:p>
          <a:p>
            <a:pPr marL="0" lvl="0" indent="0">
              <a:buClr>
                <a:srgbClr val="637052"/>
              </a:buClr>
              <a:buNone/>
            </a:pPr>
            <a:r>
              <a:rPr lang="en-US" dirty="0" smtClean="0">
                <a:solidFill>
                  <a:srgbClr val="000000"/>
                </a:solidFill>
                <a:hlinkClick r:id="rId3" action="ppaction://hlinksldjump"/>
              </a:rPr>
              <a:t>Contents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95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All-State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866"/>
          </a:xfrm>
        </p:spPr>
        <p:txBody>
          <a:bodyPr numCol="1">
            <a:noAutofit/>
          </a:bodyPr>
          <a:lstStyle/>
          <a:p>
            <a:pPr lvl="0">
              <a:buClr>
                <a:srgbClr val="637052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You </a:t>
            </a:r>
            <a:r>
              <a:rPr lang="en-US" sz="2400" dirty="0">
                <a:solidFill>
                  <a:srgbClr val="000000"/>
                </a:solidFill>
              </a:rPr>
              <a:t>choose which choirs you participate in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637052"/>
              </a:buClr>
            </a:pPr>
            <a:r>
              <a:rPr lang="en-US" sz="2400" dirty="0">
                <a:solidFill>
                  <a:srgbClr val="000000"/>
                </a:solidFill>
              </a:rPr>
              <a:t>You select your singers for up to three </a:t>
            </a:r>
            <a:r>
              <a:rPr lang="en-US" sz="2400" dirty="0" smtClean="0">
                <a:solidFill>
                  <a:srgbClr val="000000"/>
                </a:solidFill>
              </a:rPr>
              <a:t>choirs this year: </a:t>
            </a:r>
          </a:p>
          <a:p>
            <a:pPr marL="0" lvl="0" indent="0">
              <a:buClr>
                <a:srgbClr val="637052"/>
              </a:buCl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TTBB </a:t>
            </a:r>
            <a:r>
              <a:rPr lang="en-US" sz="2400" dirty="0">
                <a:solidFill>
                  <a:srgbClr val="000000"/>
                </a:solidFill>
              </a:rPr>
              <a:t>(9-12), SSA (9-12), SATB (9-12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0">
              <a:buClr>
                <a:srgbClr val="637052"/>
              </a:buClr>
            </a:pPr>
            <a:r>
              <a:rPr lang="en-US" sz="2400" dirty="0">
                <a:solidFill>
                  <a:srgbClr val="000000"/>
                </a:solidFill>
              </a:rPr>
              <a:t>You must assign one </a:t>
            </a:r>
            <a:r>
              <a:rPr lang="en-US" sz="2400" dirty="0" smtClean="0">
                <a:solidFill>
                  <a:srgbClr val="000000"/>
                </a:solidFill>
              </a:rPr>
              <a:t>student to </a:t>
            </a:r>
            <a:r>
              <a:rPr lang="en-US" sz="2400" dirty="0">
                <a:solidFill>
                  <a:srgbClr val="000000"/>
                </a:solidFill>
              </a:rPr>
              <a:t>each voice part in a choir before you can duplicate a voice </a:t>
            </a:r>
            <a:r>
              <a:rPr lang="en-US" sz="2400" dirty="0" smtClean="0">
                <a:solidFill>
                  <a:srgbClr val="000000"/>
                </a:solidFill>
              </a:rPr>
              <a:t>part assignment.</a:t>
            </a:r>
            <a:endParaRPr lang="en-US" sz="24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Programs </a:t>
            </a:r>
            <a:r>
              <a:rPr lang="en-US" sz="2400" dirty="0">
                <a:solidFill>
                  <a:srgbClr val="000000"/>
                </a:solidFill>
              </a:rPr>
              <a:t>with 24 or fewer students may not be guaranteed a slot in every </a:t>
            </a:r>
            <a:r>
              <a:rPr lang="en-US" sz="2400" dirty="0" smtClean="0">
                <a:solidFill>
                  <a:srgbClr val="000000"/>
                </a:solidFill>
              </a:rPr>
              <a:t>choir, and will </a:t>
            </a:r>
            <a:r>
              <a:rPr lang="en-US" sz="2400" dirty="0">
                <a:solidFill>
                  <a:srgbClr val="000000"/>
                </a:solidFill>
              </a:rPr>
              <a:t>be refunded registration fees if their enrollment is not sufficient to allow for one slot in every </a:t>
            </a:r>
            <a:r>
              <a:rPr lang="en-US" sz="2400" dirty="0" smtClean="0">
                <a:solidFill>
                  <a:srgbClr val="000000"/>
                </a:solidFill>
              </a:rPr>
              <a:t>choir.</a:t>
            </a:r>
          </a:p>
          <a:p>
            <a:pPr lvl="0">
              <a:buClr>
                <a:srgbClr val="637052"/>
              </a:buClr>
            </a:pPr>
            <a:r>
              <a:rPr lang="en-US" sz="2400" dirty="0">
                <a:solidFill>
                  <a:srgbClr val="000000"/>
                </a:solidFill>
              </a:rPr>
              <a:t>Your students must attend a three hour District Rehearsal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endParaRPr lang="en-US" sz="2600" dirty="0" smtClean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All-State </a:t>
            </a:r>
            <a:r>
              <a:rPr lang="en-US" sz="2600" dirty="0">
                <a:solidFill>
                  <a:srgbClr val="000000"/>
                </a:solidFill>
              </a:rPr>
              <a:t>convenes in Charlotte in </a:t>
            </a:r>
            <a:r>
              <a:rPr lang="en-US" sz="2600" dirty="0" smtClean="0">
                <a:solidFill>
                  <a:srgbClr val="000000"/>
                </a:solidFill>
              </a:rPr>
              <a:t>April/May</a:t>
            </a:r>
          </a:p>
          <a:p>
            <a:pPr marL="0" lvl="0" indent="0">
              <a:buClr>
                <a:srgbClr val="637052"/>
              </a:buClr>
              <a:buNone/>
            </a:pPr>
            <a:r>
              <a:rPr lang="en-US" sz="2600" dirty="0" smtClean="0">
                <a:solidFill>
                  <a:srgbClr val="000000"/>
                </a:solidFill>
                <a:hlinkClick r:id="rId2" action="ppaction://hlinksldjump"/>
              </a:rPr>
              <a:t>Contents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400" dirty="0" smtClean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Clr>
                <a:srgbClr val="637052"/>
              </a:buClr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63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All-State Chorus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026"/>
          </a:xfrm>
        </p:spPr>
        <p:txBody>
          <a:bodyPr numCol="1">
            <a:normAutofit lnSpcReduction="10000"/>
          </a:bodyPr>
          <a:lstStyle/>
          <a:p>
            <a:r>
              <a:rPr lang="en-US" dirty="0" smtClean="0"/>
              <a:t>Your school must have participated in an MPA within the last two years: Solo/Small Ensemble or Large Ensemble</a:t>
            </a:r>
          </a:p>
          <a:p>
            <a:r>
              <a:rPr lang="en-US" dirty="0" smtClean="0"/>
              <a:t>Two exceptions: 1. New School or 2. Teacher’s 1</a:t>
            </a:r>
            <a:r>
              <a:rPr lang="en-US" baseline="30000" dirty="0" smtClean="0"/>
              <a:t>st</a:t>
            </a:r>
            <a:r>
              <a:rPr lang="en-US" dirty="0" smtClean="0"/>
              <a:t> year at the school – if the school went to MPA last year and you have the information, go ahead and submit it!</a:t>
            </a:r>
          </a:p>
          <a:p>
            <a:r>
              <a:rPr lang="en-US" dirty="0" smtClean="0"/>
              <a:t>Once you receive your allotments, select your students and order your music. J.W. Pepper has the repertoire lists, but you are responsible for acquiring the music.</a:t>
            </a:r>
          </a:p>
          <a:p>
            <a:r>
              <a:rPr lang="en-US" dirty="0" smtClean="0"/>
              <a:t>Singers are screened, so make sure they know their stuff!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http://www.ncmea.net/sections-2/high-school-choral/programs/all-state-choral-festival/</a:t>
            </a:r>
            <a:r>
              <a:rPr lang="en-US" dirty="0" smtClean="0"/>
              <a:t> for details.</a:t>
            </a: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Contents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34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All-State Chorus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rgbClr val="637052"/>
              </a:buClr>
              <a:buNone/>
            </a:pPr>
            <a:endParaRPr lang="en-US" sz="4400" dirty="0" smtClean="0">
              <a:solidFill>
                <a:srgbClr val="000000"/>
              </a:solidFill>
            </a:endParaRPr>
          </a:p>
          <a:p>
            <a:pPr marL="457200" lvl="1" indent="0" algn="ctr">
              <a:buClr>
                <a:srgbClr val="637052"/>
              </a:buClr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This year All-State convenes</a:t>
            </a:r>
          </a:p>
          <a:p>
            <a:pPr marL="457200" lvl="1" indent="0" algn="ctr">
              <a:buClr>
                <a:srgbClr val="637052"/>
              </a:buClr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April </a:t>
            </a:r>
            <a:r>
              <a:rPr lang="en-US" sz="4400" dirty="0">
                <a:solidFill>
                  <a:srgbClr val="000000"/>
                </a:solidFill>
              </a:rPr>
              <a:t>26-27, 2019 at the </a:t>
            </a:r>
            <a:endParaRPr lang="en-US" sz="4400" dirty="0" smtClean="0">
              <a:solidFill>
                <a:srgbClr val="000000"/>
              </a:solidFill>
            </a:endParaRPr>
          </a:p>
          <a:p>
            <a:pPr marL="457200" lvl="1" indent="0" algn="ctr">
              <a:buClr>
                <a:srgbClr val="637052"/>
              </a:buClr>
              <a:buNone/>
            </a:pPr>
            <a:r>
              <a:rPr lang="en-US" sz="4400" dirty="0" smtClean="0">
                <a:solidFill>
                  <a:srgbClr val="000000"/>
                </a:solidFill>
              </a:rPr>
              <a:t>Charlotte </a:t>
            </a:r>
            <a:r>
              <a:rPr lang="en-US" sz="4400" dirty="0">
                <a:solidFill>
                  <a:srgbClr val="000000"/>
                </a:solidFill>
              </a:rPr>
              <a:t>Convention </a:t>
            </a:r>
            <a:r>
              <a:rPr lang="en-US" sz="4400" dirty="0" smtClean="0">
                <a:solidFill>
                  <a:srgbClr val="000000"/>
                </a:solidFill>
              </a:rPr>
              <a:t>Center</a:t>
            </a:r>
          </a:p>
          <a:p>
            <a:pPr marL="457200" lvl="1" indent="0" algn="ctr">
              <a:buClr>
                <a:srgbClr val="637052"/>
              </a:buClr>
              <a:buNone/>
            </a:pPr>
            <a:r>
              <a:rPr lang="en-US" sz="4400" dirty="0" smtClean="0">
                <a:solidFill>
                  <a:srgbClr val="000000"/>
                </a:solidFill>
                <a:hlinkClick r:id="rId2" action="ppaction://hlinksldjump"/>
              </a:rPr>
              <a:t>Contents</a:t>
            </a:r>
            <a:endParaRPr lang="en-US" sz="4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690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1171977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Music Performance Adjudication (MPA)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LARGE ENSEMBLE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5022761"/>
          </a:xfrm>
        </p:spPr>
        <p:txBody>
          <a:bodyPr numCol="1">
            <a:normAutofit fontScale="92500" lnSpcReduction="20000"/>
          </a:bodyPr>
          <a:lstStyle/>
          <a:p>
            <a:r>
              <a:rPr lang="en-US" sz="2400" dirty="0" smtClean="0"/>
              <a:t>Register with your Site Chairperson by February 1</a:t>
            </a:r>
          </a:p>
          <a:p>
            <a:r>
              <a:rPr lang="en-US" sz="2400" dirty="0" smtClean="0"/>
              <a:t>Registration is ONLINE ONLY</a:t>
            </a:r>
          </a:p>
          <a:p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http://www.ncmea.net/sections-2/high-school-choral/programs/music-performance-adjudication-mpa/</a:t>
            </a:r>
            <a:r>
              <a:rPr lang="en-US" sz="2400" dirty="0" smtClean="0"/>
              <a:t> and click on MPA Calendar for dates and contact </a:t>
            </a:r>
            <a:r>
              <a:rPr lang="en-US" sz="2400" dirty="0"/>
              <a:t>information and </a:t>
            </a:r>
            <a:r>
              <a:rPr lang="en-US" sz="2400" dirty="0" smtClean="0"/>
              <a:t>to download </a:t>
            </a:r>
            <a:r>
              <a:rPr lang="en-US" sz="2400" dirty="0"/>
              <a:t>the MPA Approved Repertoire List</a:t>
            </a:r>
            <a:endParaRPr lang="en-US" sz="2400" dirty="0" smtClean="0"/>
          </a:p>
          <a:p>
            <a:r>
              <a:rPr lang="en-US" sz="2400" dirty="0" smtClean="0"/>
              <a:t>$125.00 per ensemble</a:t>
            </a:r>
          </a:p>
          <a:p>
            <a:r>
              <a:rPr lang="en-US" sz="2400" dirty="0" smtClean="0"/>
              <a:t>No size limitation (small ensemble is considered up to 24)</a:t>
            </a:r>
          </a:p>
          <a:p>
            <a:r>
              <a:rPr lang="en-US" sz="2400" dirty="0" smtClean="0"/>
              <a:t>Perform two memorized selections: One MUST be from the MPA  Approved Repertoire </a:t>
            </a:r>
            <a:r>
              <a:rPr lang="en-US" sz="2400" dirty="0"/>
              <a:t>L</a:t>
            </a:r>
            <a:r>
              <a:rPr lang="en-US" sz="2400" dirty="0" smtClean="0"/>
              <a:t>ist, the other can be off the list, but of comparable difficulty (exception: Comments Only or Grade 1, in which case BOTH songs should be OFF the list)</a:t>
            </a:r>
          </a:p>
          <a:p>
            <a:r>
              <a:rPr lang="en-US" sz="2400" dirty="0" smtClean="0"/>
              <a:t>Sight singing is optional: one rhythmic exercise and one singing exercise in a voicing/difficulty level selected by the choral director, </a:t>
            </a:r>
            <a:r>
              <a:rPr lang="en-US" sz="2400" dirty="0">
                <a:solidFill>
                  <a:srgbClr val="000000"/>
                </a:solidFill>
              </a:rPr>
              <a:t>The difficulty levels do not need to be the same for both types of </a:t>
            </a:r>
            <a:r>
              <a:rPr lang="en-US" sz="2400" dirty="0" smtClean="0">
                <a:solidFill>
                  <a:srgbClr val="000000"/>
                </a:solidFill>
              </a:rPr>
              <a:t>sight singing.</a:t>
            </a:r>
          </a:p>
          <a:p>
            <a:r>
              <a:rPr lang="en-US" sz="2400" dirty="0" smtClean="0"/>
              <a:t>“Retired” sight singing is available online through Bethany Jennings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90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1326523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Music Performance Adjudication (MPA)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Solo and Small Ensemble: ENSEMBLES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617"/>
            <a:ext cx="10515600" cy="4541346"/>
          </a:xfrm>
        </p:spPr>
        <p:txBody>
          <a:bodyPr numCol="1">
            <a:normAutofit fontScale="92500" lnSpcReduction="20000"/>
          </a:bodyPr>
          <a:lstStyle/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Register with your Site Chairperson by February </a:t>
            </a:r>
            <a:r>
              <a:rPr lang="en-US" sz="2600" dirty="0" smtClean="0">
                <a:solidFill>
                  <a:srgbClr val="000000"/>
                </a:solidFill>
              </a:rPr>
              <a:t>1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Registration is ONLINE ONLY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See </a:t>
            </a:r>
            <a:r>
              <a:rPr lang="en-US" sz="2600" dirty="0" smtClean="0">
                <a:solidFill>
                  <a:srgbClr val="000000"/>
                </a:solidFill>
                <a:hlinkClick r:id="rId2"/>
              </a:rPr>
              <a:t>http://www.ncmea.net/sections-2/high-school-choral/programs/music-performance-adjudication-mpa/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and click </a:t>
            </a:r>
            <a:r>
              <a:rPr lang="en-US" sz="2600" dirty="0" smtClean="0">
                <a:solidFill>
                  <a:srgbClr val="000000"/>
                </a:solidFill>
              </a:rPr>
              <a:t>on MPA </a:t>
            </a:r>
            <a:r>
              <a:rPr lang="en-US" sz="2600" dirty="0">
                <a:solidFill>
                  <a:srgbClr val="000000"/>
                </a:solidFill>
              </a:rPr>
              <a:t>Calendar for dates and contact </a:t>
            </a:r>
            <a:r>
              <a:rPr lang="en-US" sz="2600" dirty="0" smtClean="0">
                <a:solidFill>
                  <a:srgbClr val="000000"/>
                </a:solidFill>
              </a:rPr>
              <a:t>information.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$20.00 for ensembles of 2-4, $50.00 for ensembles of 5-24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S</a:t>
            </a:r>
            <a:r>
              <a:rPr lang="en-US" sz="2600" dirty="0" smtClean="0">
                <a:solidFill>
                  <a:srgbClr val="000000"/>
                </a:solidFill>
              </a:rPr>
              <a:t>ize limitation: A small </a:t>
            </a:r>
            <a:r>
              <a:rPr lang="en-US" sz="2600" dirty="0">
                <a:solidFill>
                  <a:srgbClr val="000000"/>
                </a:solidFill>
              </a:rPr>
              <a:t>ensemble is considered 2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to </a:t>
            </a:r>
            <a:r>
              <a:rPr lang="en-US" sz="2600" dirty="0" smtClean="0">
                <a:solidFill>
                  <a:srgbClr val="000000"/>
                </a:solidFill>
              </a:rPr>
              <a:t>24 singers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2 to 4 singers: 1 memorized selection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5 to 24 singers: 2 memorized selections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Does not have to be from MPA Approved Repertoire List, but Broadway, Gospel, and Pop selections are not suitable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Sight singing was offered at three sites as a pilot program in 2017  </a:t>
            </a:r>
          </a:p>
          <a:p>
            <a:pPr marL="0" lvl="0" indent="0">
              <a:buClr>
                <a:srgbClr val="637052"/>
              </a:buClr>
              <a:buNone/>
            </a:pPr>
            <a:r>
              <a:rPr lang="en-US" sz="2600" dirty="0" smtClean="0">
                <a:solidFill>
                  <a:srgbClr val="000000"/>
                </a:solidFill>
                <a:hlinkClick r:id="rId3" action="ppaction://hlinksldjump"/>
              </a:rPr>
              <a:t>Contents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4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z="4000" dirty="0">
                <a:solidFill>
                  <a:srgbClr val="637052">
                    <a:lumMod val="5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Music Performance Adjudication (MPA)</a:t>
            </a:r>
            <a:br>
              <a:rPr lang="en-US" sz="4000" dirty="0">
                <a:solidFill>
                  <a:srgbClr val="637052">
                    <a:lumMod val="5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637052">
                    <a:lumMod val="5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	Solo and Small Ensemble: </a:t>
            </a:r>
            <a:r>
              <a:rPr lang="en-US" sz="4000" dirty="0" smtClean="0">
                <a:solidFill>
                  <a:srgbClr val="637052">
                    <a:lumMod val="50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SOLOS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Register with your Site Chairperson by February </a:t>
            </a:r>
            <a:r>
              <a:rPr lang="en-US" sz="2600" dirty="0" smtClean="0">
                <a:solidFill>
                  <a:srgbClr val="000000"/>
                </a:solidFill>
              </a:rPr>
              <a:t>1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Registration is ONLINE ONLY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See </a:t>
            </a:r>
            <a:r>
              <a:rPr lang="en-US" sz="2600" dirty="0" smtClean="0">
                <a:solidFill>
                  <a:srgbClr val="000000"/>
                </a:solidFill>
                <a:hlinkClick r:id="rId2"/>
              </a:rPr>
              <a:t>http://www.ncmea.net/sections-2/high-school-choral/programs/music-performance-adjudication-mpa/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and click on             MPA Calendar for dates and contact information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$15.00 per soloist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Up to 2 </a:t>
            </a:r>
            <a:r>
              <a:rPr lang="en-US" sz="2600" dirty="0">
                <a:solidFill>
                  <a:srgbClr val="000000"/>
                </a:solidFill>
              </a:rPr>
              <a:t>memorized </a:t>
            </a:r>
            <a:r>
              <a:rPr lang="en-US" sz="2600" dirty="0" smtClean="0">
                <a:solidFill>
                  <a:srgbClr val="000000"/>
                </a:solidFill>
              </a:rPr>
              <a:t>selections if under time limit of 6 minutes total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Broadway, Gospel, Pop are not considered suitable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No </a:t>
            </a:r>
            <a:r>
              <a:rPr lang="en-US" sz="2600" dirty="0" smtClean="0">
                <a:solidFill>
                  <a:srgbClr val="000000"/>
                </a:solidFill>
              </a:rPr>
              <a:t>sight singing</a:t>
            </a:r>
          </a:p>
          <a:p>
            <a:pPr marL="0" lvl="0" indent="0">
              <a:buClr>
                <a:srgbClr val="637052"/>
              </a:buClr>
              <a:buNone/>
            </a:pPr>
            <a:r>
              <a:rPr lang="en-US" sz="2600" dirty="0" smtClean="0">
                <a:solidFill>
                  <a:srgbClr val="000000"/>
                </a:solidFill>
                <a:hlinkClick r:id="rId3" action="ppaction://hlinksldjump"/>
              </a:rPr>
              <a:t>Contents</a:t>
            </a: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98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en-US" dirty="0" smtClean="0"/>
              <a:t>All-County Chorus – see your local school district for information, there are multiple formats from massed choirs to director auditioned/selected to county-wide auditions</a:t>
            </a:r>
          </a:p>
          <a:p>
            <a:r>
              <a:rPr lang="en-US" dirty="0" smtClean="0"/>
              <a:t>Performance at NCMEA Convention – email section chair for information</a:t>
            </a:r>
          </a:p>
          <a:p>
            <a:r>
              <a:rPr lang="en-US" dirty="0" smtClean="0"/>
              <a:t>Adjudicators – there is a training seminar at Convention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You must complete the training seminar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Must have taught in North Carolina for 2 years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Solo/Small Ensemble adjudicators must be either voice</a:t>
            </a:r>
            <a:endParaRPr lang="en-US" dirty="0"/>
          </a:p>
          <a:p>
            <a:pPr marL="0" indent="0">
              <a:buNone/>
            </a:pPr>
            <a:r>
              <a:rPr dirty="0"/>
              <a:t>        majors or collegiate </a:t>
            </a:r>
            <a:r>
              <a:rPr dirty="0" smtClean="0"/>
              <a:t>instructors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Contents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914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68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530"/>
            <a:ext cx="10515600" cy="5499463"/>
          </a:xfrm>
        </p:spPr>
        <p:txBody>
          <a:bodyPr numCol="2"/>
          <a:lstStyle/>
          <a:p>
            <a:pPr lvl="0">
              <a:buClr>
                <a:srgbClr val="637052"/>
              </a:buClr>
            </a:pPr>
            <a:r>
              <a:rPr lang="en-US" dirty="0" smtClean="0">
                <a:solidFill>
                  <a:srgbClr val="000000"/>
                </a:solidFill>
                <a:hlinkClick r:id="rId2" action="ppaction://hlinksldjump"/>
              </a:rPr>
              <a:t>How to join!</a:t>
            </a:r>
            <a:endParaRPr lang="en-US" dirty="0" smtClean="0">
              <a:hlinkClick r:id="rId3" action="ppaction://hlinksldjump"/>
            </a:endParaRPr>
          </a:p>
          <a:p>
            <a:r>
              <a:rPr lang="en-US" dirty="0" smtClean="0">
                <a:hlinkClick r:id="rId3" action="ppaction://hlinksldjump"/>
              </a:rPr>
              <a:t>Contacts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Websites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Mentoring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Student Events</a:t>
            </a:r>
            <a:endParaRPr lang="en-US" dirty="0"/>
          </a:p>
          <a:p>
            <a:r>
              <a:rPr lang="en-US" dirty="0" smtClean="0">
                <a:hlinkClick r:id="rId7" action="ppaction://hlinksldjump"/>
              </a:rPr>
              <a:t>Honors Chorus</a:t>
            </a:r>
            <a:endParaRPr lang="en-US" dirty="0" smtClean="0"/>
          </a:p>
          <a:p>
            <a:r>
              <a:rPr lang="en-US" dirty="0" smtClean="0">
                <a:hlinkClick r:id="rId8" action="ppaction://hlinksldjump"/>
              </a:rPr>
              <a:t>Honors Chorus 2018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All-State Chorus</a:t>
            </a:r>
            <a:endParaRPr lang="en-US" dirty="0" smtClean="0"/>
          </a:p>
          <a:p>
            <a:r>
              <a:rPr lang="en-US" dirty="0" smtClean="0">
                <a:hlinkClick r:id="rId10" action="ppaction://hlinksldjump"/>
              </a:rPr>
              <a:t>All-State Chorus 2019</a:t>
            </a:r>
            <a:endParaRPr lang="en-US" dirty="0" smtClean="0"/>
          </a:p>
          <a:p>
            <a:r>
              <a:rPr lang="en-US" dirty="0" smtClean="0">
                <a:hlinkClick r:id="rId11" action="ppaction://hlinksldjump"/>
              </a:rPr>
              <a:t>(MPA)  LARGE ENSEMBLE</a:t>
            </a:r>
            <a:endParaRPr lang="en-US" dirty="0" smtClean="0"/>
          </a:p>
          <a:p>
            <a:r>
              <a:rPr lang="en-US" dirty="0" smtClean="0">
                <a:hlinkClick r:id="rId12" action="ppaction://hlinksldjump"/>
              </a:rPr>
              <a:t>(MPA)Solo/Small - Ensembles.</a:t>
            </a:r>
            <a:endParaRPr lang="en-US" dirty="0" smtClean="0"/>
          </a:p>
          <a:p>
            <a:r>
              <a:rPr lang="en-US" dirty="0" smtClean="0">
                <a:hlinkClick r:id="rId13" action="ppaction://hlinksldjump"/>
              </a:rPr>
              <a:t>(MPA)Solo/Small - Solo.</a:t>
            </a:r>
            <a:endParaRPr lang="en-US" dirty="0" smtClean="0"/>
          </a:p>
          <a:p>
            <a:r>
              <a:rPr lang="en-US" dirty="0" smtClean="0">
                <a:hlinkClick r:id="rId14" action="ppaction://hlinksldjump"/>
              </a:rPr>
              <a:t>Other Activities</a:t>
            </a:r>
            <a:endParaRPr lang="en-US" dirty="0" smtClean="0"/>
          </a:p>
          <a:p>
            <a:r>
              <a:rPr lang="en-US" dirty="0" smtClean="0">
                <a:hlinkClick r:id="rId15" action="ppaction://hlinksldjump"/>
              </a:rPr>
              <a:t>Helpful Hints and Sites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7467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Helpful Hints and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7500" lnSpcReduction="20000"/>
          </a:bodyPr>
          <a:lstStyle/>
          <a:p>
            <a:r>
              <a:rPr lang="en-US" dirty="0" smtClean="0">
                <a:hlinkClick r:id="rId3"/>
              </a:rPr>
              <a:t>https://www.edmodo.com/</a:t>
            </a:r>
            <a:r>
              <a:rPr lang="en-US" dirty="0" smtClean="0"/>
              <a:t> – an educational “Facebook”</a:t>
            </a:r>
          </a:p>
          <a:p>
            <a:r>
              <a:rPr lang="en-US" dirty="0" smtClean="0">
                <a:hlinkClick r:id="rId4"/>
              </a:rPr>
              <a:t>https://flipgrid.com/</a:t>
            </a:r>
            <a:r>
              <a:rPr lang="en-US" dirty="0" smtClean="0"/>
              <a:t> - have students enter a code, click record simultaneously, and video record each individual in your choir individually while they are singing in the choir! All at once!</a:t>
            </a:r>
          </a:p>
          <a:p>
            <a:r>
              <a:rPr lang="en-US" dirty="0" smtClean="0">
                <a:hlinkClick r:id="rId5"/>
              </a:rPr>
              <a:t>https://www.weebly.com/</a:t>
            </a:r>
            <a:r>
              <a:rPr lang="en-US" dirty="0" smtClean="0"/>
              <a:t> – create your own website (if your district allows)</a:t>
            </a:r>
          </a:p>
          <a:p>
            <a:r>
              <a:rPr lang="en-US" dirty="0" smtClean="0">
                <a:hlinkClick r:id="rId6"/>
              </a:rPr>
              <a:t>https://www.remind.com/</a:t>
            </a:r>
            <a:r>
              <a:rPr lang="en-US" dirty="0" smtClean="0"/>
              <a:t> – a great way to send group texts to parents and students</a:t>
            </a:r>
          </a:p>
          <a:p>
            <a:r>
              <a:rPr lang="en-US" dirty="0" smtClean="0">
                <a:hlinkClick r:id="rId7"/>
              </a:rPr>
              <a:t>https://www.musictheory.net/</a:t>
            </a:r>
            <a:r>
              <a:rPr lang="en-US" dirty="0" smtClean="0"/>
              <a:t> – great resource with excellent graphics</a:t>
            </a:r>
          </a:p>
          <a:p>
            <a:r>
              <a:rPr lang="en-US" dirty="0" smtClean="0">
                <a:hlinkClick r:id="rId8"/>
              </a:rPr>
              <a:t>https://edpuzzle.com/</a:t>
            </a:r>
            <a:r>
              <a:rPr lang="en-US" dirty="0" smtClean="0"/>
              <a:t> – upload videos and imbed questions for students</a:t>
            </a:r>
          </a:p>
          <a:p>
            <a:r>
              <a:rPr lang="en-US" dirty="0" smtClean="0">
                <a:hlinkClick r:id="rId9"/>
              </a:rPr>
              <a:t>https://www.thinglink.com/</a:t>
            </a:r>
            <a:r>
              <a:rPr lang="en-US" dirty="0" smtClean="0"/>
              <a:t> – collect topical links on a related image for your students</a:t>
            </a:r>
          </a:p>
          <a:p>
            <a:r>
              <a:rPr lang="en-US" dirty="0" smtClean="0">
                <a:hlinkClick r:id="rId10"/>
              </a:rPr>
              <a:t>https://classroom.google.com/</a:t>
            </a:r>
            <a:r>
              <a:rPr lang="en-US" dirty="0" smtClean="0"/>
              <a:t> - needs to be activated at a district level! </a:t>
            </a:r>
          </a:p>
          <a:p>
            <a:r>
              <a:rPr lang="en-US" smtClean="0">
                <a:hlinkClick r:id="rId11"/>
              </a:rPr>
              <a:t>https://www.audacityteam.org/download/</a:t>
            </a:r>
            <a:r>
              <a:rPr lang="en-US" smtClean="0"/>
              <a:t> </a:t>
            </a:r>
            <a:r>
              <a:rPr lang="en-US" dirty="0" smtClean="0"/>
              <a:t>– easy way to create rehearsal tracks!</a:t>
            </a:r>
          </a:p>
          <a:p>
            <a:pPr marL="0" indent="0">
              <a:buNone/>
            </a:pPr>
            <a:r>
              <a:rPr lang="en-US" dirty="0" smtClean="0">
                <a:hlinkClick r:id="rId12" action="ppaction://hlinksldjump"/>
              </a:rPr>
              <a:t>Contents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254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How to join!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3194"/>
            <a:ext cx="10515600" cy="4095481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You must be a current member in good standing of NCMEA for your school to participate in any of the following events!</a:t>
            </a:r>
          </a:p>
          <a:p>
            <a:r>
              <a:rPr lang="en-US" dirty="0" smtClean="0"/>
              <a:t>To Join</a:t>
            </a:r>
            <a:r>
              <a:rPr lang="en-US" smtClean="0"/>
              <a:t>: </a:t>
            </a:r>
            <a:r>
              <a:rPr lang="en-US" smtClean="0">
                <a:hlinkClick r:id="rId2"/>
              </a:rPr>
              <a:t>https://nafme.org/membership/</a:t>
            </a:r>
            <a:endParaRPr lang="en-US" dirty="0" smtClean="0"/>
          </a:p>
          <a:p>
            <a:pPr lvl="0">
              <a:buClr>
                <a:srgbClr val="637052"/>
              </a:buClr>
            </a:pPr>
            <a:r>
              <a:rPr lang="en-US" dirty="0" smtClean="0">
                <a:solidFill>
                  <a:srgbClr val="000000"/>
                </a:solidFill>
              </a:rPr>
              <a:t>Participating students </a:t>
            </a:r>
            <a:r>
              <a:rPr lang="en-US" dirty="0">
                <a:solidFill>
                  <a:srgbClr val="000000"/>
                </a:solidFill>
              </a:rPr>
              <a:t>must be enrolled in a scheduled choral class receiving one unit of credit in the current school </a:t>
            </a:r>
            <a:r>
              <a:rPr lang="en-US" dirty="0" smtClean="0">
                <a:solidFill>
                  <a:srgbClr val="000000"/>
                </a:solidFill>
              </a:rPr>
              <a:t>year.</a:t>
            </a:r>
          </a:p>
          <a:p>
            <a:pPr marL="0" lvl="0" indent="0">
              <a:buClr>
                <a:srgbClr val="637052"/>
              </a:buClr>
              <a:buNone/>
            </a:pPr>
            <a:endParaRPr lang="en-US" dirty="0" smtClean="0">
              <a:solidFill>
                <a:srgbClr val="000000"/>
              </a:solidFill>
              <a:hlinkClick r:id="rId3" action="ppaction://hlinksldjump"/>
            </a:endParaRPr>
          </a:p>
          <a:p>
            <a:pPr marL="0" lvl="0" indent="0">
              <a:buClr>
                <a:srgbClr val="637052"/>
              </a:buClr>
              <a:buNone/>
            </a:pPr>
            <a:r>
              <a:rPr lang="en-US" dirty="0" smtClean="0">
                <a:solidFill>
                  <a:srgbClr val="000000"/>
                </a:solidFill>
                <a:hlinkClick r:id="rId3" action="ppaction://hlinksldjump"/>
              </a:rPr>
              <a:t>Contents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9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392"/>
            <a:ext cx="10719867" cy="738634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454"/>
            <a:ext cx="10719867" cy="5826851"/>
          </a:xfrm>
        </p:spPr>
        <p:txBody>
          <a:bodyPr numCol="1">
            <a:normAutofit fontScale="77500" lnSpcReduction="20000"/>
          </a:bodyPr>
          <a:lstStyle/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Choral Section Chair: </a:t>
            </a:r>
            <a:r>
              <a:rPr lang="en-US" sz="2600" dirty="0" smtClean="0">
                <a:solidFill>
                  <a:srgbClr val="000000"/>
                </a:solidFill>
              </a:rPr>
              <a:t>Eddie Adams </a:t>
            </a:r>
            <a:r>
              <a:rPr lang="en-US" sz="2600" dirty="0">
                <a:solidFill>
                  <a:srgbClr val="000000"/>
                </a:solidFill>
              </a:rPr>
              <a:t>– </a:t>
            </a:r>
            <a:r>
              <a:rPr lang="en-US" sz="2600" dirty="0" smtClean="0">
                <a:solidFill>
                  <a:srgbClr val="000000"/>
                </a:solidFill>
              </a:rPr>
              <a:t>hschoral_chair@ncmea.net</a:t>
            </a:r>
            <a:endParaRPr lang="en-US" sz="2600" dirty="0">
              <a:solidFill>
                <a:srgbClr val="000000"/>
              </a:solidFill>
            </a:endParaRPr>
          </a:p>
          <a:p>
            <a:pPr marL="457200" lvl="1" indent="0">
              <a:buClr>
                <a:srgbClr val="637052"/>
              </a:buClr>
              <a:buNone/>
            </a:pPr>
            <a:r>
              <a:rPr lang="en-US" sz="2200" dirty="0">
                <a:solidFill>
                  <a:srgbClr val="000000"/>
                </a:solidFill>
              </a:rPr>
              <a:t>jadams@wcpss.net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457200" lvl="1" indent="0">
              <a:buClr>
                <a:srgbClr val="637052"/>
              </a:buClr>
              <a:buNone/>
            </a:pPr>
            <a:endParaRPr lang="en-US" sz="2200" dirty="0" smtClean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Past Section Chair/Hall of Fame: Ed </a:t>
            </a:r>
            <a:r>
              <a:rPr lang="en-US" sz="2600" dirty="0" err="1" smtClean="0">
                <a:solidFill>
                  <a:srgbClr val="000000"/>
                </a:solidFill>
              </a:rPr>
              <a:t>Yasick</a:t>
            </a:r>
            <a:r>
              <a:rPr lang="en-US" sz="2600" dirty="0" smtClean="0">
                <a:solidFill>
                  <a:srgbClr val="000000"/>
                </a:solidFill>
              </a:rPr>
              <a:t> –  eyasick@wcpss.net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Honors </a:t>
            </a:r>
            <a:r>
              <a:rPr lang="en-US" sz="2600" dirty="0" smtClean="0">
                <a:solidFill>
                  <a:srgbClr val="000000"/>
                </a:solidFill>
              </a:rPr>
              <a:t>Chorus Audition Chair: </a:t>
            </a:r>
            <a:r>
              <a:rPr lang="en-US" sz="2600" dirty="0">
                <a:solidFill>
                  <a:srgbClr val="000000"/>
                </a:solidFill>
              </a:rPr>
              <a:t>Ross Broadway </a:t>
            </a:r>
            <a:r>
              <a:rPr lang="en-US" sz="2600" dirty="0" smtClean="0">
                <a:solidFill>
                  <a:srgbClr val="000000"/>
                </a:solidFill>
              </a:rPr>
              <a:t>- nchonorschorus@gmail.com</a:t>
            </a:r>
          </a:p>
          <a:p>
            <a:pPr lvl="0">
              <a:buClr>
                <a:srgbClr val="637052"/>
              </a:buClr>
            </a:pPr>
            <a:endParaRPr lang="en-US" sz="2600" dirty="0" smtClean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Honors Chorus Event Chair: Carol Earnhardt – nchonorschorus@gmail.com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All-State Chorus: Sarah McLamb – ncallstatechoir@gmail.com</a:t>
            </a: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>
                <a:solidFill>
                  <a:srgbClr val="000000"/>
                </a:solidFill>
              </a:rPr>
              <a:t>MPA: Michelle Sullivan, Choral Activities </a:t>
            </a:r>
            <a:r>
              <a:rPr lang="en-US" sz="2600" dirty="0" smtClean="0">
                <a:solidFill>
                  <a:srgbClr val="000000"/>
                </a:solidFill>
              </a:rPr>
              <a:t>Chair – ncmeachoralactivities@gmail.com - for </a:t>
            </a:r>
            <a:r>
              <a:rPr lang="en-US" sz="2600" dirty="0">
                <a:solidFill>
                  <a:srgbClr val="000000"/>
                </a:solidFill>
              </a:rPr>
              <a:t>general </a:t>
            </a:r>
            <a:r>
              <a:rPr lang="en-US" sz="2600" dirty="0" smtClean="0">
                <a:solidFill>
                  <a:srgbClr val="000000"/>
                </a:solidFill>
              </a:rPr>
              <a:t>information</a:t>
            </a:r>
          </a:p>
          <a:p>
            <a:pPr lvl="1">
              <a:buClr>
                <a:srgbClr val="637052"/>
              </a:buClr>
            </a:pPr>
            <a:r>
              <a:rPr lang="en-US" sz="2200" dirty="0" smtClean="0">
                <a:solidFill>
                  <a:srgbClr val="000000"/>
                </a:solidFill>
              </a:rPr>
              <a:t>Email your MPA Site </a:t>
            </a:r>
            <a:r>
              <a:rPr lang="en-US" sz="2200" dirty="0">
                <a:solidFill>
                  <a:srgbClr val="000000"/>
                </a:solidFill>
              </a:rPr>
              <a:t>C</a:t>
            </a:r>
            <a:r>
              <a:rPr lang="en-US" sz="2200" dirty="0" smtClean="0">
                <a:solidFill>
                  <a:srgbClr val="000000"/>
                </a:solidFill>
              </a:rPr>
              <a:t>hair </a:t>
            </a:r>
            <a:r>
              <a:rPr lang="en-US" sz="2200" dirty="0">
                <a:solidFill>
                  <a:srgbClr val="000000"/>
                </a:solidFill>
              </a:rPr>
              <a:t>for </a:t>
            </a:r>
            <a:r>
              <a:rPr lang="en-US" sz="2200" dirty="0" smtClean="0">
                <a:solidFill>
                  <a:srgbClr val="000000"/>
                </a:solidFill>
              </a:rPr>
              <a:t>details about your district’s MPA</a:t>
            </a: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Grievances: Sarah Fulton: sefulton@clevelandcountyschools.org</a:t>
            </a:r>
          </a:p>
          <a:p>
            <a:pPr lvl="0">
              <a:buClr>
                <a:srgbClr val="637052"/>
              </a:buClr>
            </a:pPr>
            <a:endParaRPr lang="en-US" sz="2600" dirty="0" smtClean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lang="en-US" sz="2600" dirty="0" smtClean="0">
                <a:solidFill>
                  <a:srgbClr val="000000"/>
                </a:solidFill>
              </a:rPr>
              <a:t>Public Relations/Educational Affairs: Jeffery Danielson - Jeffery.danielson@carteretk12.org                                                     Contents</a:t>
            </a: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  <a:hlinkClick r:id="rId2" action="ppaction://hlinksldjump"/>
            </a:endParaRPr>
          </a:p>
          <a:p>
            <a:pPr marL="0" lvl="0" indent="0">
              <a:buClr>
                <a:srgbClr val="637052"/>
              </a:buClr>
              <a:buNone/>
            </a:pPr>
            <a:r>
              <a:rPr lang="en-US" sz="2600" dirty="0" smtClean="0">
                <a:solidFill>
                  <a:srgbClr val="000000"/>
                </a:solidFill>
                <a:hlinkClick r:id="rId2" action="ppaction://hlinksldjump"/>
              </a:rPr>
              <a:t>Contents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21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997"/>
            <a:ext cx="10447724" cy="736423"/>
          </a:xfrm>
        </p:spPr>
        <p:txBody>
          <a:bodyPr numCol="1">
            <a:normAutofit fontScale="90000"/>
          </a:bodyPr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2479"/>
            <a:ext cx="10463733" cy="5853985"/>
          </a:xfrm>
        </p:spPr>
        <p:txBody>
          <a:bodyPr numCol="1">
            <a:normAutofit fontScale="70000" lnSpcReduction="20000"/>
          </a:bodyPr>
          <a:lstStyle/>
          <a:p>
            <a:pPr marL="0" lvl="0" indent="0">
              <a:buClr>
                <a:srgbClr val="637052"/>
              </a:buClr>
              <a:buNone/>
            </a:pPr>
            <a:endParaRPr dirty="0"/>
          </a:p>
          <a:p>
            <a:pPr lvl="0">
              <a:buClr>
                <a:srgbClr val="637052"/>
              </a:buClr>
            </a:pPr>
            <a:r>
              <a:rPr sz="2600" dirty="0">
                <a:solidFill>
                  <a:srgbClr val="000000"/>
                </a:solidFill>
              </a:rPr>
              <a:t>New Teachers: Richard Butler – </a:t>
            </a:r>
            <a:r>
              <a:rPr sz="2600" dirty="0" smtClean="0">
                <a:solidFill>
                  <a:srgbClr val="000000"/>
                </a:solidFill>
              </a:rPr>
              <a:t>richardbutlerjr@ccs.k12.nc.us</a:t>
            </a:r>
            <a:endParaRPr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sz="2600" dirty="0">
                <a:solidFill>
                  <a:srgbClr val="000000"/>
                </a:solidFill>
              </a:rPr>
              <a:t>Mentoring Program: Richard Butler (above) or                                                             </a:t>
            </a:r>
            <a:r>
              <a:rPr lang="en-US" sz="2600" dirty="0" smtClean="0">
                <a:solidFill>
                  <a:srgbClr val="000000"/>
                </a:solidFill>
              </a:rPr>
              <a:t>                           Windy </a:t>
            </a:r>
            <a:r>
              <a:rPr lang="en-US" sz="2600" dirty="0" err="1" smtClean="0">
                <a:solidFill>
                  <a:srgbClr val="000000"/>
                </a:solidFill>
              </a:rPr>
              <a:t>Fullagar</a:t>
            </a:r>
            <a:r>
              <a:rPr sz="2600" dirty="0" smtClean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– </a:t>
            </a:r>
            <a:r>
              <a:rPr dirty="0" smtClean="0"/>
              <a:t>mentoring_program@ncmea.net</a:t>
            </a:r>
            <a:endParaRPr dirty="0"/>
          </a:p>
          <a:p>
            <a:pPr lvl="0">
              <a:buClr>
                <a:srgbClr val="637052"/>
              </a:buClr>
            </a:pPr>
            <a:endParaRPr dirty="0"/>
          </a:p>
          <a:p>
            <a:pPr lvl="0">
              <a:buClr>
                <a:srgbClr val="637052"/>
              </a:buClr>
            </a:pPr>
            <a:r>
              <a:rPr sz="2600" dirty="0">
                <a:solidFill>
                  <a:srgbClr val="000000"/>
                </a:solidFill>
              </a:rPr>
              <a:t>Music List Revisions: Heather Copley - hcopley@wcpss.net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sz="2600" dirty="0">
                <a:solidFill>
                  <a:srgbClr val="000000"/>
                </a:solidFill>
              </a:rPr>
              <a:t>Sight Singing: Bethany Jennings - bethanyhjennings@gmail.com</a:t>
            </a: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endParaRPr lang="en-US" sz="2600" dirty="0">
              <a:solidFill>
                <a:srgbClr val="000000"/>
              </a:solidFill>
            </a:endParaRPr>
          </a:p>
          <a:p>
            <a:pPr lvl="0">
              <a:buClr>
                <a:srgbClr val="637052"/>
              </a:buClr>
            </a:pPr>
            <a:r>
              <a:rPr dirty="0"/>
              <a:t>Teacher of the Year: Jenny </a:t>
            </a:r>
            <a:r>
              <a:rPr dirty="0" err="1"/>
              <a:t>Patchett</a:t>
            </a:r>
            <a:r>
              <a:rPr dirty="0"/>
              <a:t> - jpatchett@wcpss.net</a:t>
            </a:r>
          </a:p>
          <a:p>
            <a:pPr lvl="0">
              <a:buClr>
                <a:srgbClr val="637052"/>
              </a:buClr>
            </a:pPr>
            <a:endParaRPr dirty="0"/>
          </a:p>
          <a:p>
            <a:pPr lvl="0">
              <a:buClr>
                <a:srgbClr val="637052"/>
              </a:buClr>
            </a:pPr>
            <a:r>
              <a:rPr dirty="0"/>
              <a:t>Technology: Roman Brady - rdbrady@wsfcs.k12.nc.us</a:t>
            </a:r>
          </a:p>
          <a:p>
            <a:pPr lvl="0">
              <a:buClr>
                <a:srgbClr val="637052"/>
              </a:buClr>
            </a:pPr>
            <a:endParaRPr dirty="0"/>
          </a:p>
          <a:p>
            <a:pPr lvl="0">
              <a:buClr>
                <a:srgbClr val="637052"/>
              </a:buClr>
            </a:pPr>
            <a:r>
              <a:rPr dirty="0"/>
              <a:t>Constitution: David Brooks - brooksd@wilkes.k12.nc.us</a:t>
            </a:r>
          </a:p>
          <a:p>
            <a:pPr lvl="0">
              <a:buClr>
                <a:srgbClr val="637052"/>
              </a:buClr>
            </a:pPr>
            <a:endParaRPr dirty="0"/>
          </a:p>
          <a:p>
            <a:pPr lvl="0">
              <a:buClr>
                <a:srgbClr val="637052"/>
              </a:buClr>
            </a:pPr>
            <a:r>
              <a:rPr dirty="0"/>
              <a:t>MPA Revision: Brad </a:t>
            </a:r>
            <a:r>
              <a:rPr dirty="0" err="1"/>
              <a:t>Bensen</a:t>
            </a:r>
            <a:r>
              <a:rPr dirty="0"/>
              <a:t> - </a:t>
            </a:r>
            <a:r>
              <a:rPr dirty="0" smtClean="0"/>
              <a:t>bbensen@wcpss.net</a:t>
            </a:r>
            <a:r>
              <a:rPr lang="en-US" dirty="0" smtClean="0"/>
              <a:t> </a:t>
            </a:r>
            <a:endParaRPr lang="en-US" dirty="0"/>
          </a:p>
          <a:p>
            <a:pPr lvl="0">
              <a:buClr>
                <a:srgbClr val="637052"/>
              </a:buClr>
            </a:pPr>
            <a:endParaRPr lang="en-US" dirty="0" smtClean="0">
              <a:hlinkClick r:id="rId2" action="ppaction://hlinksldjump"/>
            </a:endParaRPr>
          </a:p>
          <a:p>
            <a:pPr marL="0" lvl="0" indent="0">
              <a:buClr>
                <a:srgbClr val="637052"/>
              </a:buClr>
              <a:buNone/>
            </a:pPr>
            <a:r>
              <a:rPr lang="en-US" dirty="0" smtClean="0">
                <a:hlinkClick r:id="rId2" action="ppaction://hlinksldjump"/>
              </a:rPr>
              <a:t>Contents</a:t>
            </a:r>
            <a:endParaRPr lang="en-US" dirty="0" smtClean="0"/>
          </a:p>
          <a:p>
            <a:pPr lvl="0">
              <a:buClr>
                <a:srgbClr val="637052"/>
              </a:buClr>
            </a:pPr>
            <a:endParaRPr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21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dirty="0" smtClean="0">
                <a:hlinkClick r:id="rId2"/>
              </a:rPr>
              <a:t>http://www.ncmea.net/sections-2/high-school-choral/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http://ncmeachoral.org/</a:t>
            </a:r>
            <a:r>
              <a:rPr lang="en-US" dirty="0" smtClean="0"/>
              <a:t> - for Honors Chorus ONLY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Contents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86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>
            <a:normAutofit/>
          </a:bodyPr>
          <a:lstStyle/>
          <a:p>
            <a:pPr lvl="0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NCMEA has a mentoring program for new teachers! Go to http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https://www.ncmea.net/programs/mentoring-program/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for details</a:t>
            </a:r>
          </a:p>
          <a:p>
            <a:pPr lvl="0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Contact: </a:t>
            </a:r>
            <a:r>
              <a:rPr lang="en-US" dirty="0" smtClean="0">
                <a:solidFill>
                  <a:srgbClr val="000000"/>
                </a:solidFill>
              </a:rPr>
              <a:t>Windy </a:t>
            </a:r>
            <a:r>
              <a:rPr lang="en-US" dirty="0" err="1" smtClean="0">
                <a:solidFill>
                  <a:srgbClr val="000000"/>
                </a:solidFill>
              </a:rPr>
              <a:t>Fullagar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-  mentoring_program@ncmea.net</a:t>
            </a:r>
          </a:p>
          <a:p>
            <a:pPr lvl="1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Sign up for a mentor, sub money is available for mentor/mentee visits</a:t>
            </a:r>
          </a:p>
          <a:p>
            <a:pPr lvl="1">
              <a:buClr>
                <a:srgbClr val="637052"/>
              </a:buClr>
            </a:pPr>
            <a:r>
              <a:rPr lang="en-US" dirty="0">
                <a:solidFill>
                  <a:srgbClr val="000000"/>
                </a:solidFill>
              </a:rPr>
              <a:t>Mentoring Pre-Conference: Will pay for room (with a roommate) or half room price (if private room) and lunch Saturday if you are a participant!</a:t>
            </a:r>
          </a:p>
          <a:p>
            <a:pPr marL="457200" lvl="1" indent="0">
              <a:buNone/>
            </a:pPr>
            <a:endParaRPr lang="en-US" dirty="0" smtClean="0">
              <a:hlinkClick r:id="rId3" action="ppaction://hlinksldjump"/>
            </a:endParaRPr>
          </a:p>
          <a:p>
            <a:pPr marL="457200" lvl="1" indent="0">
              <a:buNone/>
            </a:pPr>
            <a:r>
              <a:rPr lang="en-US" dirty="0" smtClean="0">
                <a:hlinkClick r:id="rId3" action="ppaction://hlinksldjump"/>
              </a:rPr>
              <a:t>Contents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4240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pPr algn="ctr"/>
            <a:r>
              <a:rPr lang="en-US" dirty="0" smtClean="0"/>
              <a:t>Student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 smtClean="0"/>
              <a:t>Go to the “Student Events” tab on the website and you will find information on all our student events</a:t>
            </a:r>
          </a:p>
          <a:p>
            <a:pPr lvl="1"/>
            <a:r>
              <a:rPr lang="en-US" dirty="0" smtClean="0"/>
              <a:t>Honors Chorus</a:t>
            </a:r>
          </a:p>
          <a:p>
            <a:pPr lvl="1"/>
            <a:r>
              <a:rPr lang="en-US" dirty="0" smtClean="0"/>
              <a:t>All-State</a:t>
            </a:r>
          </a:p>
          <a:p>
            <a:pPr lvl="1"/>
            <a:r>
              <a:rPr lang="en-US" dirty="0" smtClean="0"/>
              <a:t>MPA’s (Large Ensemble and Solo/Small Ensemble)</a:t>
            </a:r>
          </a:p>
          <a:p>
            <a:pPr lvl="1"/>
            <a:r>
              <a:rPr lang="en-US" dirty="0" smtClean="0">
                <a:hlinkClick r:id="rId2"/>
              </a:rPr>
              <a:t>http://www.ncmea.net/sections-2/high-school-choral/programs/</a:t>
            </a:r>
            <a:endParaRPr lang="en-US" dirty="0"/>
          </a:p>
          <a:p>
            <a:pPr lvl="1"/>
            <a:endParaRPr lang="en-US" dirty="0" smtClean="0">
              <a:hlinkClick r:id="rId3" action="ppaction://hlinksldjump"/>
            </a:endParaRPr>
          </a:p>
          <a:p>
            <a:pPr marL="457200" lvl="1" indent="0">
              <a:buNone/>
            </a:pPr>
            <a:r>
              <a:rPr lang="en-US" dirty="0" smtClean="0">
                <a:hlinkClick r:id="rId3" action="ppaction://hlinksldjump"/>
              </a:rPr>
              <a:t>Contents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15911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 numCol="1">
            <a:normAutofit fontScale="62500" lnSpcReduction="20000"/>
          </a:bodyPr>
          <a:lstStyle/>
          <a:p>
            <a:r>
              <a:rPr lang="en-US" dirty="0" smtClean="0"/>
              <a:t>Register at </a:t>
            </a:r>
            <a:r>
              <a:rPr lang="en-US" dirty="0" smtClean="0">
                <a:hlinkClick r:id="rId2"/>
              </a:rPr>
              <a:t>http://ncmeachoral.org/</a:t>
            </a:r>
            <a:r>
              <a:rPr lang="en-US" dirty="0" smtClean="0"/>
              <a:t>, pay, and postmark registration by midnight, Sept.10</a:t>
            </a:r>
          </a:p>
          <a:p>
            <a:endParaRPr lang="en-US" sz="1300" dirty="0" smtClean="0"/>
          </a:p>
          <a:p>
            <a:r>
              <a:rPr lang="en-US" dirty="0" smtClean="0"/>
              <a:t>Audition fee of $20.00 per student, school/booster check or money order only. </a:t>
            </a:r>
          </a:p>
          <a:p>
            <a:endParaRPr lang="en-US" sz="1400" dirty="0" smtClean="0"/>
          </a:p>
          <a:p>
            <a:r>
              <a:rPr lang="en-US" dirty="0" smtClean="0"/>
              <a:t>You can bring up to 10% of your CHORAL enrollment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300" dirty="0" smtClean="0"/>
              <a:t>(Ex: 1-14 enrolled=1 audition, 15-24 enrolled=2 auditions, 25-34 enrolled=3 auditions, etc.)</a:t>
            </a:r>
          </a:p>
          <a:p>
            <a:endParaRPr lang="en-US" sz="2400" dirty="0"/>
          </a:p>
          <a:p>
            <a:pPr lvl="0">
              <a:buClr>
                <a:srgbClr val="637052"/>
              </a:buClr>
            </a:pPr>
            <a:r>
              <a:rPr lang="en-US" dirty="0" smtClean="0">
                <a:solidFill>
                  <a:srgbClr val="000000"/>
                </a:solidFill>
              </a:rPr>
              <a:t>Count </a:t>
            </a:r>
            <a:r>
              <a:rPr lang="en-US" dirty="0">
                <a:solidFill>
                  <a:srgbClr val="000000"/>
                </a:solidFill>
              </a:rPr>
              <a:t>each student only once no matter how many classes they are in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</a:p>
          <a:p>
            <a:endParaRPr lang="en-US" dirty="0"/>
          </a:p>
          <a:p>
            <a:r>
              <a:rPr lang="en-US" dirty="0" smtClean="0"/>
              <a:t>Audition sites alternate yearly: </a:t>
            </a:r>
          </a:p>
          <a:p>
            <a:pPr lvl="1"/>
            <a:r>
              <a:rPr lang="en-US" dirty="0" smtClean="0"/>
              <a:t>Odd Years – East: Thursday, Central: Friday, West: Saturday</a:t>
            </a:r>
          </a:p>
          <a:p>
            <a:pPr lvl="1"/>
            <a:r>
              <a:rPr lang="en-US" dirty="0" smtClean="0"/>
              <a:t>Even Years  – West: Thursday, Central: Friday, East</a:t>
            </a:r>
            <a:r>
              <a:rPr lang="en-US" dirty="0"/>
              <a:t>: Saturday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Sites: 	</a:t>
            </a:r>
          </a:p>
          <a:p>
            <a:pPr lvl="1"/>
            <a:r>
              <a:rPr lang="en-US" dirty="0" smtClean="0"/>
              <a:t>East: Meredith College, Raleigh, NC</a:t>
            </a:r>
          </a:p>
          <a:p>
            <a:pPr lvl="1"/>
            <a:r>
              <a:rPr lang="en-US" dirty="0" smtClean="0"/>
              <a:t>Central: UNC-Greensboro, Greensboro, NC</a:t>
            </a:r>
          </a:p>
          <a:p>
            <a:pPr lvl="1"/>
            <a:r>
              <a:rPr lang="en-US" dirty="0" smtClean="0"/>
              <a:t>West: St. Luke United Methodist, Hickory, NC (West sites vary year-to-year)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Contents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 smtClean="0"/>
              <a:t>Honors Chorus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numCol="1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 numCol="1"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numCol="1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template" id="{93C1A162-04F6-4812-A39F-6A6CC517285C}" vid="{1320FECD-7576-4389-A5D1-C22B7329B213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A4A5AA-5D68-40C3-B453-CD2CF17FB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0</TotalTime>
  <Words>1392</Words>
  <Application>Microsoft Office PowerPoint</Application>
  <PresentationFormat>Widescreen</PresentationFormat>
  <Paragraphs>214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Sheet music design template</vt:lpstr>
      <vt:lpstr>New Teachers</vt:lpstr>
      <vt:lpstr>Contents</vt:lpstr>
      <vt:lpstr>How to join!</vt:lpstr>
      <vt:lpstr>Contacts</vt:lpstr>
      <vt:lpstr>Contacts</vt:lpstr>
      <vt:lpstr>Websites</vt:lpstr>
      <vt:lpstr>Mentoring</vt:lpstr>
      <vt:lpstr>Student Events</vt:lpstr>
      <vt:lpstr>Honors Chorus</vt:lpstr>
      <vt:lpstr>Honors Chorus </vt:lpstr>
      <vt:lpstr>Honors Chorus 2018</vt:lpstr>
      <vt:lpstr>All-State Chorus</vt:lpstr>
      <vt:lpstr>All-State Chorus</vt:lpstr>
      <vt:lpstr>All-State Chorus</vt:lpstr>
      <vt:lpstr>All-State Chorus 2019</vt:lpstr>
      <vt:lpstr>Music Performance Adjudication (MPA)  LARGE ENSEMBLE</vt:lpstr>
      <vt:lpstr>Music Performance Adjudication (MPA)  Solo and Small Ensemble: ENSEMBLES</vt:lpstr>
      <vt:lpstr>Music Performance Adjudication (MPA)  Solo and Small Ensemble: SOLOS</vt:lpstr>
      <vt:lpstr>Other Activities</vt:lpstr>
      <vt:lpstr>Helpful Hints and Sites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2015-06-22T20:58:46Z</dcterms:created>
  <dcterms:modified xsi:type="dcterms:W3CDTF">2018-10-06T20:38:55Z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TC034605779991</vt:lpwstr>
  </property>
</Properties>
</file>